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2" r:id="rId1"/>
  </p:sldMasterIdLst>
  <p:notesMasterIdLst>
    <p:notesMasterId r:id="rId34"/>
  </p:notesMasterIdLst>
  <p:handoutMasterIdLst>
    <p:handoutMasterId r:id="rId35"/>
  </p:handoutMasterIdLst>
  <p:sldIdLst>
    <p:sldId id="2315" r:id="rId2"/>
    <p:sldId id="2310" r:id="rId3"/>
    <p:sldId id="2316" r:id="rId4"/>
    <p:sldId id="2317" r:id="rId5"/>
    <p:sldId id="2318" r:id="rId6"/>
    <p:sldId id="2319" r:id="rId7"/>
    <p:sldId id="2320" r:id="rId8"/>
    <p:sldId id="2321" r:id="rId9"/>
    <p:sldId id="2322" r:id="rId10"/>
    <p:sldId id="2323" r:id="rId11"/>
    <p:sldId id="2324" r:id="rId12"/>
    <p:sldId id="2325" r:id="rId13"/>
    <p:sldId id="2326" r:id="rId14"/>
    <p:sldId id="2327" r:id="rId15"/>
    <p:sldId id="2328" r:id="rId16"/>
    <p:sldId id="2329" r:id="rId17"/>
    <p:sldId id="2330" r:id="rId18"/>
    <p:sldId id="2331" r:id="rId19"/>
    <p:sldId id="2332" r:id="rId20"/>
    <p:sldId id="2333" r:id="rId21"/>
    <p:sldId id="2334" r:id="rId22"/>
    <p:sldId id="2335" r:id="rId23"/>
    <p:sldId id="2336" r:id="rId24"/>
    <p:sldId id="2337" r:id="rId25"/>
    <p:sldId id="2338" r:id="rId26"/>
    <p:sldId id="2294" r:id="rId27"/>
    <p:sldId id="2295" r:id="rId28"/>
    <p:sldId id="2128" r:id="rId29"/>
    <p:sldId id="2339" r:id="rId30"/>
    <p:sldId id="2340" r:id="rId31"/>
    <p:sldId id="2341" r:id="rId32"/>
    <p:sldId id="2342" r:id="rId33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0021"/>
    <a:srgbClr val="F9E7C0"/>
    <a:srgbClr val="3399FF"/>
    <a:srgbClr val="FF0000"/>
    <a:srgbClr val="47DCFF"/>
    <a:srgbClr val="00CCFF"/>
    <a:srgbClr val="66CCFF"/>
    <a:srgbClr val="0099FF"/>
    <a:srgbClr val="00CC9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1" autoAdjust="0"/>
    <p:restoredTop sz="93364" autoAdjust="0"/>
  </p:normalViewPr>
  <p:slideViewPr>
    <p:cSldViewPr snapToGrid="0">
      <p:cViewPr varScale="1">
        <p:scale>
          <a:sx n="104" d="100"/>
          <a:sy n="104" d="100"/>
        </p:scale>
        <p:origin x="19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2668"/>
    </p:cViewPr>
  </p:sorterViewPr>
  <p:notesViewPr>
    <p:cSldViewPr snapToGrid="0">
      <p:cViewPr varScale="1">
        <p:scale>
          <a:sx n="72" d="100"/>
          <a:sy n="72" d="100"/>
        </p:scale>
        <p:origin x="-1830" y="-78"/>
      </p:cViewPr>
      <p:guideLst>
        <p:guide orient="horz" pos="3023"/>
        <p:guide pos="2304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69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807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1350" cy="506413"/>
          </a:xfrm>
          <a:prstGeom prst="rect">
            <a:avLst/>
          </a:prstGeom>
          <a:noFill/>
          <a:ln w="25400">
            <a:noFill/>
            <a:miter lim="800000"/>
            <a:headEnd type="none" w="lg" len="lg"/>
            <a:tailEnd type="none" w="med" len="lg"/>
          </a:ln>
        </p:spPr>
        <p:txBody>
          <a:bodyPr vert="horz" wrap="square" lIns="100910" tIns="50454" rIns="100910" bIns="50454" numCol="1" anchor="t" anchorCtr="0" compatLnSpc="1">
            <a:prstTxWarp prst="textNoShape">
              <a:avLst/>
            </a:prstTxWarp>
          </a:bodyPr>
          <a:lstStyle>
            <a:lvl1pPr algn="l" defTabSz="1008063">
              <a:defRPr sz="14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05275" y="0"/>
            <a:ext cx="3181350" cy="506413"/>
          </a:xfrm>
          <a:prstGeom prst="rect">
            <a:avLst/>
          </a:prstGeom>
          <a:noFill/>
          <a:ln w="25400">
            <a:noFill/>
            <a:miter lim="800000"/>
            <a:headEnd type="none" w="lg" len="lg"/>
            <a:tailEnd type="none" w="med" len="lg"/>
          </a:ln>
        </p:spPr>
        <p:txBody>
          <a:bodyPr vert="horz" wrap="square" lIns="100910" tIns="50454" rIns="100910" bIns="50454" numCol="1" anchor="t" anchorCtr="0" compatLnSpc="1">
            <a:prstTxWarp prst="textNoShape">
              <a:avLst/>
            </a:prstTxWarp>
          </a:bodyPr>
          <a:lstStyle>
            <a:lvl1pPr algn="r" defTabSz="1008063">
              <a:defRPr sz="14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9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3975" y="758825"/>
            <a:ext cx="4725988" cy="35448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9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04888" y="4556125"/>
            <a:ext cx="5360987" cy="4300538"/>
          </a:xfrm>
          <a:prstGeom prst="rect">
            <a:avLst/>
          </a:prstGeom>
          <a:noFill/>
          <a:ln w="25400">
            <a:noFill/>
            <a:miter lim="800000"/>
            <a:headEnd type="none" w="lg" len="lg"/>
            <a:tailEnd type="none" w="med" len="lg"/>
          </a:ln>
        </p:spPr>
        <p:txBody>
          <a:bodyPr vert="horz" wrap="square" lIns="100910" tIns="50454" rIns="100910" bIns="504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9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81350" cy="509588"/>
          </a:xfrm>
          <a:prstGeom prst="rect">
            <a:avLst/>
          </a:prstGeom>
          <a:noFill/>
          <a:ln w="25400">
            <a:noFill/>
            <a:miter lim="800000"/>
            <a:headEnd type="none" w="lg" len="lg"/>
            <a:tailEnd type="none" w="med" len="lg"/>
          </a:ln>
        </p:spPr>
        <p:txBody>
          <a:bodyPr vert="horz" wrap="square" lIns="100910" tIns="50454" rIns="100910" bIns="50454" numCol="1" anchor="b" anchorCtr="0" compatLnSpc="1">
            <a:prstTxWarp prst="textNoShape">
              <a:avLst/>
            </a:prstTxWarp>
          </a:bodyPr>
          <a:lstStyle>
            <a:lvl1pPr algn="l" defTabSz="1008063">
              <a:defRPr sz="14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9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05275" y="9109075"/>
            <a:ext cx="3181350" cy="509588"/>
          </a:xfrm>
          <a:prstGeom prst="rect">
            <a:avLst/>
          </a:prstGeom>
          <a:noFill/>
          <a:ln w="25400">
            <a:noFill/>
            <a:miter lim="800000"/>
            <a:headEnd type="none" w="lg" len="lg"/>
            <a:tailEnd type="none" w="med" len="lg"/>
          </a:ln>
        </p:spPr>
        <p:txBody>
          <a:bodyPr vert="horz" wrap="square" lIns="100910" tIns="50454" rIns="100910" bIns="50454" numCol="1" anchor="b" anchorCtr="0" compatLnSpc="1">
            <a:prstTxWarp prst="textNoShape">
              <a:avLst/>
            </a:prstTxWarp>
          </a:bodyPr>
          <a:lstStyle>
            <a:lvl1pPr algn="r" defTabSz="1008063">
              <a:defRPr sz="1400" i="0"/>
            </a:lvl1pPr>
          </a:lstStyle>
          <a:p>
            <a:pPr>
              <a:defRPr/>
            </a:pPr>
            <a:fld id="{DD0A9F78-39CE-4DDC-A26E-05BD6400C5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84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 txBox="1">
            <a:spLocks noGrp="1" noChangeArrowheads="1"/>
          </p:cNvSpPr>
          <p:nvPr/>
        </p:nvSpPr>
        <p:spPr bwMode="auto">
          <a:xfrm>
            <a:off x="4105625" y="9109336"/>
            <a:ext cx="3180888" cy="5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 type="none" w="med" len="lg"/>
              </a14:hiddenLine>
            </a:ext>
          </a:extLst>
        </p:spPr>
        <p:txBody>
          <a:bodyPr lIns="100900" tIns="50449" rIns="100900" bIns="50449" anchor="b"/>
          <a:lstStyle>
            <a:lvl1pPr defTabSz="963613">
              <a:defRPr i="1">
                <a:solidFill>
                  <a:schemeClr val="tx1"/>
                </a:solidFill>
                <a:latin typeface="Times New Roman" pitchFamily="18" charset="0"/>
              </a:defRPr>
            </a:lvl1pPr>
            <a:lvl2pPr marL="711200" indent="-274638" defTabSz="963613">
              <a:defRPr i="1">
                <a:solidFill>
                  <a:schemeClr val="tx1"/>
                </a:solidFill>
                <a:latin typeface="Times New Roman" pitchFamily="18" charset="0"/>
              </a:defRPr>
            </a:lvl2pPr>
            <a:lvl3pPr marL="1093788" indent="-219075" defTabSz="963613">
              <a:defRPr i="1">
                <a:solidFill>
                  <a:schemeClr val="tx1"/>
                </a:solidFill>
                <a:latin typeface="Times New Roman" pitchFamily="18" charset="0"/>
              </a:defRPr>
            </a:lvl3pPr>
            <a:lvl4pPr marL="1530350" indent="-219075" defTabSz="963613">
              <a:defRPr i="1">
                <a:solidFill>
                  <a:schemeClr val="tx1"/>
                </a:solidFill>
                <a:latin typeface="Times New Roman" pitchFamily="18" charset="0"/>
              </a:defRPr>
            </a:lvl4pPr>
            <a:lvl5pPr marL="1966913" indent="-217488" defTabSz="963613">
              <a:defRPr i="1">
                <a:solidFill>
                  <a:schemeClr val="tx1"/>
                </a:solidFill>
                <a:latin typeface="Times New Roman" pitchFamily="18" charset="0"/>
              </a:defRPr>
            </a:lvl5pPr>
            <a:lvl6pPr marL="2424113" indent="-217488" algn="ctr" defTabSz="96361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6pPr>
            <a:lvl7pPr marL="2881313" indent="-217488" algn="ctr" defTabSz="96361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7pPr>
            <a:lvl8pPr marL="3338513" indent="-217488" algn="ctr" defTabSz="96361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8pPr>
            <a:lvl9pPr marL="3795713" indent="-217488" algn="ctr" defTabSz="96361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683EE100-2DE2-46D1-97F9-DBB43A70774D}" type="slidenum">
              <a:rPr lang="en-US" sz="1400" i="0"/>
              <a:pPr algn="r"/>
              <a:t>1</a:t>
            </a:fld>
            <a:endParaRPr lang="en-US" sz="1400" i="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 type="none" w="med" len="lg"/>
              </a14:hiddenLine>
            </a:ext>
          </a:extLst>
        </p:spPr>
        <p:txBody>
          <a:bodyPr lIns="100900" tIns="50449" rIns="100900" bIns="50449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05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0A9F78-39CE-4DDC-A26E-05BD6400C5D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95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/>
                  <a:t>Given terminal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 for each terminal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200" dirty="0"/>
                  <a:t>, if computationally tractable, an optimal policy can be found using vanilla backward dynamic programming to find value functions, or contribution-to-go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, for each possible system state.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/>
                  <a:t>Given terminal reward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𝑉_𝑇 (𝑆_𝑇 )</a:t>
                </a:r>
                <a:r>
                  <a:rPr lang="en-US" sz="1200" dirty="0"/>
                  <a:t> for each terminal state </a:t>
                </a:r>
                <a:r>
                  <a:rPr lang="en-US" sz="1200" i="0">
                    <a:latin typeface="Cambria Math" panose="02040503050406030204" pitchFamily="18" charset="0"/>
                  </a:rPr>
                  <a:t>𝑆_𝑇</a:t>
                </a:r>
                <a:r>
                  <a:rPr lang="en-US" sz="1200" dirty="0"/>
                  <a:t>, if computationally tractable, an optimal policy can be found using vanilla backward dynamic programming to find value functions, or contribution-to-go functions, </a:t>
                </a:r>
                <a:r>
                  <a:rPr lang="en-US" sz="1200" i="0">
                    <a:latin typeface="Cambria Math" panose="02040503050406030204" pitchFamily="18" charset="0"/>
                  </a:rPr>
                  <a:t>𝑉</a:t>
                </a:r>
                <a:r>
                  <a:rPr lang="en-US" sz="1200" b="0" i="0">
                    <a:latin typeface="Cambria Math" panose="02040503050406030204" pitchFamily="18" charset="0"/>
                  </a:rPr>
                  <a:t>_𝑡^∗ </a:t>
                </a:r>
                <a:r>
                  <a:rPr lang="en-US" sz="1200" i="0">
                    <a:latin typeface="Cambria Math" panose="02040503050406030204" pitchFamily="18" charset="0"/>
                  </a:rPr>
                  <a:t>(𝑆_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𝑡 )</a:t>
                </a:r>
                <a:r>
                  <a:rPr lang="en-US" sz="1200" dirty="0"/>
                  <a:t>, for each possible system state.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0A9F78-39CE-4DDC-A26E-05BD6400C5D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78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0A9F78-39CE-4DDC-A26E-05BD6400C5D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 is some approximation of the value of the downstream states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200" dirty="0"/>
                  <a:t> serves as an approximation of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latin typeface="Cambria Math" panose="02040503050406030204" pitchFamily="18" charset="0"/>
                  </a:rPr>
                  <a:t>𝑉 ̅_(𝑡+1) (𝑆_(𝑡+1) )</a:t>
                </a:r>
                <a:r>
                  <a:rPr lang="en-US" sz="1200" dirty="0"/>
                  <a:t> is some approximation of the value of the downstream states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latin typeface="Cambria Math" panose="02040503050406030204" pitchFamily="18" charset="0"/>
                  </a:rPr>
                  <a:t>𝑉 ̅_𝑡^𝑥 (𝑆_𝑡^𝑥 )</a:t>
                </a:r>
                <a:r>
                  <a:rPr lang="en-US" sz="1200" dirty="0"/>
                  <a:t> serves as an approximation of </a:t>
                </a:r>
                <a:r>
                  <a:rPr lang="en-US" sz="1200" i="0">
                    <a:latin typeface="Cambria Math" panose="02040503050406030204" pitchFamily="18" charset="0"/>
                  </a:rPr>
                  <a:t>𝔼[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𝑉_(</a:t>
                </a:r>
                <a:r>
                  <a:rPr lang="en-US" sz="1200" i="0">
                    <a:latin typeface="Cambria Math" panose="02040503050406030204" pitchFamily="18" charset="0"/>
                  </a:rPr>
                  <a:t>𝑡+1</a:t>
                </a:r>
                <a:r>
                  <a:rPr lang="en-US" sz="1200" b="0" i="0">
                    <a:latin typeface="Cambria Math" panose="02040503050406030204" pitchFamily="18" charset="0"/>
                  </a:rPr>
                  <a:t>)^∗ (</a:t>
                </a:r>
                <a:r>
                  <a:rPr lang="en-US" sz="1200" i="0">
                    <a:latin typeface="Cambria Math" panose="02040503050406030204" pitchFamily="18" charset="0"/>
                  </a:rPr>
                  <a:t>𝑆_(𝑡+1) )│𝑆_𝑡</a:t>
                </a:r>
                <a:r>
                  <a:rPr lang="en-US" sz="1200" b="0" i="0">
                    <a:latin typeface="Cambria Math" panose="02040503050406030204" pitchFamily="18" charset="0"/>
                  </a:rPr>
                  <a:t>,𝑥_𝑡 ]</a:t>
                </a:r>
                <a:endParaRPr lang="en-US" sz="120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0A9F78-39CE-4DDC-A26E-05BD6400C5D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59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 is some approximation of the value of the downstream states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200" dirty="0"/>
                  <a:t> serves as an approximation of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latin typeface="Cambria Math" panose="02040503050406030204" pitchFamily="18" charset="0"/>
                  </a:rPr>
                  <a:t>𝑉 ̅_(𝑡+1) (𝑆_(𝑡+1) )</a:t>
                </a:r>
                <a:r>
                  <a:rPr lang="en-US" sz="1200" dirty="0"/>
                  <a:t> is some approximation of the value of the downstream states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latin typeface="Cambria Math" panose="02040503050406030204" pitchFamily="18" charset="0"/>
                  </a:rPr>
                  <a:t>𝑉 ̅_𝑡^𝑥 (𝑆_𝑡^𝑥 )</a:t>
                </a:r>
                <a:r>
                  <a:rPr lang="en-US" sz="1200" dirty="0"/>
                  <a:t> serves as an approximation of </a:t>
                </a:r>
                <a:r>
                  <a:rPr lang="en-US" sz="1200" i="0">
                    <a:latin typeface="Cambria Math" panose="02040503050406030204" pitchFamily="18" charset="0"/>
                  </a:rPr>
                  <a:t>𝔼[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𝑉_(</a:t>
                </a:r>
                <a:r>
                  <a:rPr lang="en-US" sz="1200" i="0">
                    <a:latin typeface="Cambria Math" panose="02040503050406030204" pitchFamily="18" charset="0"/>
                  </a:rPr>
                  <a:t>𝑡+1</a:t>
                </a:r>
                <a:r>
                  <a:rPr lang="en-US" sz="1200" b="0" i="0">
                    <a:latin typeface="Cambria Math" panose="02040503050406030204" pitchFamily="18" charset="0"/>
                  </a:rPr>
                  <a:t>)^∗ (</a:t>
                </a:r>
                <a:r>
                  <a:rPr lang="en-US" sz="1200" i="0">
                    <a:latin typeface="Cambria Math" panose="02040503050406030204" pitchFamily="18" charset="0"/>
                  </a:rPr>
                  <a:t>𝑆_(𝑡+1) )│𝑆_𝑡</a:t>
                </a:r>
                <a:r>
                  <a:rPr lang="en-US" sz="1200" b="0" i="0">
                    <a:latin typeface="Cambria Math" panose="02040503050406030204" pitchFamily="18" charset="0"/>
                  </a:rPr>
                  <a:t>,𝑥_𝑡 ]</a:t>
                </a:r>
                <a:endParaRPr lang="en-US" sz="120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0A9F78-39CE-4DDC-A26E-05BD6400C5D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9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 is some approximation of the value of the downstream states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200" dirty="0"/>
                  <a:t> serves as an approximation of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latin typeface="Cambria Math" panose="02040503050406030204" pitchFamily="18" charset="0"/>
                  </a:rPr>
                  <a:t>𝑉 ̅_(𝑡+1) (𝑆_(𝑡+1) )</a:t>
                </a:r>
                <a:r>
                  <a:rPr lang="en-US" sz="1200" dirty="0"/>
                  <a:t> is some approximation of the value of the downstream states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latin typeface="Cambria Math" panose="02040503050406030204" pitchFamily="18" charset="0"/>
                  </a:rPr>
                  <a:t>𝑉 ̅_𝑡^𝑥 (𝑆_𝑡^𝑥 )</a:t>
                </a:r>
                <a:r>
                  <a:rPr lang="en-US" sz="1200" dirty="0"/>
                  <a:t> serves as an approximation of </a:t>
                </a:r>
                <a:r>
                  <a:rPr lang="en-US" sz="1200" i="0">
                    <a:latin typeface="Cambria Math" panose="02040503050406030204" pitchFamily="18" charset="0"/>
                  </a:rPr>
                  <a:t>𝔼[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𝑉_(</a:t>
                </a:r>
                <a:r>
                  <a:rPr lang="en-US" sz="1200" i="0">
                    <a:latin typeface="Cambria Math" panose="02040503050406030204" pitchFamily="18" charset="0"/>
                  </a:rPr>
                  <a:t>𝑡+1</a:t>
                </a:r>
                <a:r>
                  <a:rPr lang="en-US" sz="1200" b="0" i="0">
                    <a:latin typeface="Cambria Math" panose="02040503050406030204" pitchFamily="18" charset="0"/>
                  </a:rPr>
                  <a:t>)^∗ (</a:t>
                </a:r>
                <a:r>
                  <a:rPr lang="en-US" sz="1200" i="0">
                    <a:latin typeface="Cambria Math" panose="02040503050406030204" pitchFamily="18" charset="0"/>
                  </a:rPr>
                  <a:t>𝑆_(𝑡+1) )│𝑆_𝑡</a:t>
                </a:r>
                <a:r>
                  <a:rPr lang="en-US" sz="1200" b="0" i="0">
                    <a:latin typeface="Cambria Math" panose="02040503050406030204" pitchFamily="18" charset="0"/>
                  </a:rPr>
                  <a:t>,𝑥_𝑡 ]</a:t>
                </a:r>
                <a:endParaRPr lang="en-US" sz="120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0A9F78-39CE-4DDC-A26E-05BD6400C5D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4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 is some approximation of the value of the downstream states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200" dirty="0"/>
                  <a:t> serves as an approximation of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latin typeface="Cambria Math" panose="02040503050406030204" pitchFamily="18" charset="0"/>
                  </a:rPr>
                  <a:t>𝑉 ̅_(𝑡+1) (𝑆_(𝑡+1) )</a:t>
                </a:r>
                <a:r>
                  <a:rPr lang="en-US" sz="1200" dirty="0"/>
                  <a:t> is some approximation of the value of the downstream states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latin typeface="Cambria Math" panose="02040503050406030204" pitchFamily="18" charset="0"/>
                  </a:rPr>
                  <a:t>𝑉 ̅_𝑡^𝑥 (𝑆_𝑡^𝑥 )</a:t>
                </a:r>
                <a:r>
                  <a:rPr lang="en-US" sz="1200" dirty="0"/>
                  <a:t> serves as an approximation of </a:t>
                </a:r>
                <a:r>
                  <a:rPr lang="en-US" sz="1200" i="0">
                    <a:latin typeface="Cambria Math" panose="02040503050406030204" pitchFamily="18" charset="0"/>
                  </a:rPr>
                  <a:t>𝔼[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𝑉_(</a:t>
                </a:r>
                <a:r>
                  <a:rPr lang="en-US" sz="1200" i="0">
                    <a:latin typeface="Cambria Math" panose="02040503050406030204" pitchFamily="18" charset="0"/>
                  </a:rPr>
                  <a:t>𝑡+1</a:t>
                </a:r>
                <a:r>
                  <a:rPr lang="en-US" sz="1200" b="0" i="0">
                    <a:latin typeface="Cambria Math" panose="02040503050406030204" pitchFamily="18" charset="0"/>
                  </a:rPr>
                  <a:t>)^∗ (</a:t>
                </a:r>
                <a:r>
                  <a:rPr lang="en-US" sz="1200" i="0">
                    <a:latin typeface="Cambria Math" panose="02040503050406030204" pitchFamily="18" charset="0"/>
                  </a:rPr>
                  <a:t>𝑆_(𝑡+1) )│𝑆_𝑡</a:t>
                </a:r>
                <a:r>
                  <a:rPr lang="en-US" sz="1200" b="0" i="0">
                    <a:latin typeface="Cambria Math" panose="02040503050406030204" pitchFamily="18" charset="0"/>
                  </a:rPr>
                  <a:t>,𝑥_𝑡 ]</a:t>
                </a:r>
                <a:endParaRPr lang="en-US" sz="120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0A9F78-39CE-4DDC-A26E-05BD6400C5D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6AA0165E-294E-4057-A6C5-8F6B42A2F2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78C1B746-D40F-4268-B653-9A35059D1F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7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14025F6B-BD9A-4376-BA98-5ED510D35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3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192976A-0F68-4D9C-866E-86FE193EE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4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1430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957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957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6227824A-19B3-470B-9710-9D7975BEDC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14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C7CF53EC-859C-491E-9CEF-80A6DED9D1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41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957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1A3CDD86-EA66-432E-960A-948662D1B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48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304800"/>
            <a:ext cx="77724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628028B9-87C7-4915-BF62-49E2F38484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6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80000"/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83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B221606-0BD6-4DF6-BCF5-523EBE0639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30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D113E9EA-036B-4E6B-A491-DE5A32F5B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8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130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CA1BF554-DF22-475E-92F9-B7E920005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6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BEF94E3D-564D-4CBF-8BAD-D2060DED5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41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6BCDB460-1919-452B-A421-B45A16915A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304800" y="914400"/>
            <a:ext cx="5791200" cy="152400"/>
          </a:xfrm>
          <a:prstGeom prst="rect">
            <a:avLst/>
          </a:prstGeom>
          <a:gradFill rotWithShape="0">
            <a:gsLst>
              <a:gs pos="0">
                <a:srgbClr val="291000"/>
              </a:gs>
              <a:gs pos="100000">
                <a:srgbClr val="FF6600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Tx/>
        <a:buBlip>
          <a:blip r:embed="rId18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12.png"/><Relationship Id="rId5" Type="http://schemas.openxmlformats.org/officeDocument/2006/relationships/image" Target="../media/image120.png"/><Relationship Id="rId6" Type="http://schemas.openxmlformats.org/officeDocument/2006/relationships/image" Target="../media/image130.png"/><Relationship Id="rId7" Type="http://schemas.openxmlformats.org/officeDocument/2006/relationships/image" Target="../media/image140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Number Placeholder 5"/>
          <p:cNvSpPr txBox="1">
            <a:spLocks noGrp="1"/>
          </p:cNvSpPr>
          <p:nvPr/>
        </p:nvSpPr>
        <p:spPr bwMode="auto">
          <a:xfrm>
            <a:off x="6553200" y="65341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400" i="0" dirty="0"/>
              <a:t>Slide </a:t>
            </a:r>
            <a:fld id="{1591F5B9-E180-4F6D-83C5-DDA449AD72CA}" type="slidenum">
              <a:rPr lang="en-US" sz="1400" i="0"/>
              <a:pPr algn="r"/>
              <a:t>1</a:t>
            </a:fld>
            <a:endParaRPr lang="en-US" sz="1400" i="0" dirty="0"/>
          </a:p>
        </p:txBody>
      </p:sp>
      <p:sp>
        <p:nvSpPr>
          <p:cNvPr id="228355" name="Rectangle 2"/>
          <p:cNvSpPr>
            <a:spLocks noChangeArrowheads="1"/>
          </p:cNvSpPr>
          <p:nvPr/>
        </p:nvSpPr>
        <p:spPr bwMode="auto">
          <a:xfrm>
            <a:off x="-82549" y="0"/>
            <a:ext cx="9124950" cy="6838950"/>
          </a:xfrm>
          <a:prstGeom prst="rect">
            <a:avLst/>
          </a:prstGeom>
          <a:solidFill>
            <a:srgbClr val="EF91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8356" name="AutoShape 3"/>
          <p:cNvSpPr>
            <a:spLocks noChangeArrowheads="1"/>
          </p:cNvSpPr>
          <p:nvPr/>
        </p:nvSpPr>
        <p:spPr bwMode="auto">
          <a:xfrm>
            <a:off x="238356" y="167905"/>
            <a:ext cx="8623300" cy="4488874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472B00"/>
              </a:gs>
              <a:gs pos="50000">
                <a:srgbClr val="EF9100"/>
              </a:gs>
              <a:gs pos="100000">
                <a:srgbClr val="472B00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88000"/>
              </a:lnSpc>
            </a:pPr>
            <a:r>
              <a:rPr lang="en-US" sz="3600" i="0" dirty="0" smtClean="0">
                <a:solidFill>
                  <a:schemeClr val="bg1"/>
                </a:solidFill>
              </a:rPr>
              <a:t>Energy Storage Package Introduction</a:t>
            </a:r>
            <a:endParaRPr lang="en-US" sz="3600" i="0" dirty="0">
              <a:solidFill>
                <a:schemeClr val="bg1"/>
              </a:solidFill>
            </a:endParaRPr>
          </a:p>
          <a:p>
            <a:pPr>
              <a:lnSpc>
                <a:spcPct val="88000"/>
              </a:lnSpc>
            </a:pPr>
            <a:endParaRPr lang="en-US" sz="2600" b="1" i="0" dirty="0">
              <a:solidFill>
                <a:schemeClr val="bg1"/>
              </a:solidFill>
            </a:endParaRPr>
          </a:p>
          <a:p>
            <a:r>
              <a:rPr lang="en-US" sz="2600" b="1" i="0" dirty="0" smtClean="0">
                <a:solidFill>
                  <a:schemeClr val="bg1"/>
                </a:solidFill>
              </a:rPr>
              <a:t>Joe Durante</a:t>
            </a:r>
            <a:endParaRPr lang="en-US" sz="2600" b="1" i="0" dirty="0">
              <a:solidFill>
                <a:schemeClr val="bg1"/>
              </a:solidFill>
            </a:endParaRPr>
          </a:p>
          <a:p>
            <a:r>
              <a:rPr lang="en-US" sz="2600" b="1" i="0" dirty="0" smtClean="0">
                <a:solidFill>
                  <a:schemeClr val="bg1"/>
                </a:solidFill>
              </a:rPr>
              <a:t>Princeton University</a:t>
            </a:r>
          </a:p>
          <a:p>
            <a:endParaRPr lang="en-US" sz="2600" b="1" i="0" dirty="0">
              <a:solidFill>
                <a:schemeClr val="bg1"/>
              </a:solidFill>
            </a:endParaRPr>
          </a:p>
          <a:p>
            <a:pPr>
              <a:lnSpc>
                <a:spcPct val="88000"/>
              </a:lnSpc>
            </a:pPr>
            <a:r>
              <a:rPr lang="en-US" sz="2600" i="0" dirty="0" smtClean="0">
                <a:solidFill>
                  <a:schemeClr val="bg1"/>
                </a:solidFill>
              </a:rPr>
              <a:t>December 18/19, 2017</a:t>
            </a:r>
            <a:endParaRPr lang="en-US" sz="2600" i="0" dirty="0">
              <a:solidFill>
                <a:schemeClr val="bg1"/>
              </a:solidFill>
            </a:endParaRPr>
          </a:p>
          <a:p>
            <a:pPr>
              <a:lnSpc>
                <a:spcPct val="88000"/>
              </a:lnSpc>
            </a:pPr>
            <a:endParaRPr lang="en-US" sz="2000" b="1" i="0" dirty="0">
              <a:solidFill>
                <a:schemeClr val="bg1"/>
              </a:solidFill>
            </a:endParaRPr>
          </a:p>
        </p:txBody>
      </p:sp>
      <p:sp>
        <p:nvSpPr>
          <p:cNvPr id="228357" name="Rectangle 4"/>
          <p:cNvSpPr>
            <a:spLocks noChangeArrowheads="1"/>
          </p:cNvSpPr>
          <p:nvPr/>
        </p:nvSpPr>
        <p:spPr bwMode="auto">
          <a:xfrm>
            <a:off x="2066926" y="4717102"/>
            <a:ext cx="4826000" cy="1966276"/>
          </a:xfrm>
          <a:prstGeom prst="rect">
            <a:avLst/>
          </a:prstGeom>
          <a:gradFill rotWithShape="0">
            <a:gsLst>
              <a:gs pos="0">
                <a:srgbClr val="EF9100"/>
              </a:gs>
              <a:gs pos="50000">
                <a:srgbClr val="000000"/>
              </a:gs>
              <a:gs pos="100000">
                <a:srgbClr val="EF91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/>
          <a:p>
            <a:pPr>
              <a:lnSpc>
                <a:spcPct val="92000"/>
              </a:lnSpc>
            </a:pPr>
            <a:endParaRPr lang="en-US" sz="2400" b="1" i="0" dirty="0">
              <a:solidFill>
                <a:schemeClr val="bg1"/>
              </a:solidFill>
            </a:endParaRPr>
          </a:p>
          <a:p>
            <a:pPr>
              <a:lnSpc>
                <a:spcPct val="92000"/>
              </a:lnSpc>
            </a:pPr>
            <a:r>
              <a:rPr lang="en-US" sz="2400" b="1" i="0" dirty="0">
                <a:solidFill>
                  <a:schemeClr val="bg1"/>
                </a:solidFill>
                <a:latin typeface="+mj-lt"/>
              </a:rPr>
              <a:t>CASTLE Laboratory</a:t>
            </a:r>
          </a:p>
          <a:p>
            <a:pPr>
              <a:lnSpc>
                <a:spcPct val="92000"/>
              </a:lnSpc>
            </a:pPr>
            <a:r>
              <a:rPr lang="en-US" sz="2400" b="1" i="0" dirty="0">
                <a:solidFill>
                  <a:schemeClr val="bg1"/>
                </a:solidFill>
              </a:rPr>
              <a:t>Princeton University</a:t>
            </a:r>
          </a:p>
          <a:p>
            <a:pPr>
              <a:lnSpc>
                <a:spcPct val="92000"/>
              </a:lnSpc>
            </a:pPr>
            <a:r>
              <a:rPr lang="en-US" sz="2000" b="1" i="0" dirty="0">
                <a:solidFill>
                  <a:schemeClr val="bg1"/>
                </a:solidFill>
              </a:rPr>
              <a:t>http://www.castlelab.princeton.edu</a:t>
            </a:r>
            <a:endParaRPr lang="en-US" sz="2800" b="1" i="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6" y="4699663"/>
            <a:ext cx="1627445" cy="188050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98" y="4733926"/>
            <a:ext cx="2057403" cy="154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175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Variables: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190" t="40965" r="18243" b="50198"/>
          <a:stretch/>
        </p:blipFill>
        <p:spPr>
          <a:xfrm>
            <a:off x="685800" y="1867220"/>
            <a:ext cx="8143203" cy="827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40956" y="1897772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7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4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Variables: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190" t="40965" r="18243" b="50198"/>
          <a:stretch/>
        </p:blipFill>
        <p:spPr>
          <a:xfrm>
            <a:off x="685800" y="1867220"/>
            <a:ext cx="8143203" cy="827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40956" y="2058411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Freeform: Shape 16"/>
          <p:cNvSpPr/>
          <p:nvPr/>
        </p:nvSpPr>
        <p:spPr>
          <a:xfrm flipV="1">
            <a:off x="2752069" y="5232499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120111" y="4998224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7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blipFill rotWithShape="0">
                <a:blip r:embed="rId8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7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Variables: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190" t="40965" r="18243" b="50198"/>
          <a:stretch/>
        </p:blipFill>
        <p:spPr>
          <a:xfrm>
            <a:off x="685800" y="1867220"/>
            <a:ext cx="8143203" cy="827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40956" y="2206694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5412835" y="4771837"/>
            <a:ext cx="8416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16"/>
          <p:cNvSpPr/>
          <p:nvPr/>
        </p:nvSpPr>
        <p:spPr>
          <a:xfrm flipV="1">
            <a:off x="2752069" y="5232499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120111" y="4998224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7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blipFill rotWithShape="0">
                <a:blip r:embed="rId8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47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Variables: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190" t="40965" r="18243" b="50198"/>
          <a:stretch/>
        </p:blipFill>
        <p:spPr>
          <a:xfrm>
            <a:off x="685800" y="1867220"/>
            <a:ext cx="8143203" cy="827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40956" y="2379688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5412835" y="4771837"/>
            <a:ext cx="8416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689032" y="4034936"/>
            <a:ext cx="904009" cy="448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16"/>
          <p:cNvSpPr/>
          <p:nvPr/>
        </p:nvSpPr>
        <p:spPr>
          <a:xfrm flipV="1">
            <a:off x="2752069" y="5232499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120111" y="4998224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8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blipFill rotWithShape="0">
                <a:blip r:embed="rId9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8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Variables: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190" t="40965" r="18243" b="50198"/>
          <a:stretch/>
        </p:blipFill>
        <p:spPr>
          <a:xfrm>
            <a:off x="685800" y="1867220"/>
            <a:ext cx="8143203" cy="827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40956" y="2540326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5412835" y="4771837"/>
            <a:ext cx="8416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689032" y="4034936"/>
            <a:ext cx="904009" cy="448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14"/>
          <p:cNvSpPr/>
          <p:nvPr/>
        </p:nvSpPr>
        <p:spPr>
          <a:xfrm>
            <a:off x="2752069" y="3615297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120111" y="4362063"/>
            <a:ext cx="254229" cy="183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16"/>
          <p:cNvSpPr/>
          <p:nvPr/>
        </p:nvSpPr>
        <p:spPr>
          <a:xfrm flipV="1">
            <a:off x="2752069" y="5232499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120111" y="4998224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9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blipFill rotWithShape="0">
                <a:blip r:embed="rId10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8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Contribution Function: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190" t="51653" r="18243" b="46384"/>
          <a:stretch/>
        </p:blipFill>
        <p:spPr>
          <a:xfrm>
            <a:off x="685798" y="1879362"/>
            <a:ext cx="8143203" cy="1839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34677" y="1909539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5412835" y="4771837"/>
            <a:ext cx="8416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689032" y="4034936"/>
            <a:ext cx="904009" cy="448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14"/>
          <p:cNvSpPr/>
          <p:nvPr/>
        </p:nvSpPr>
        <p:spPr>
          <a:xfrm>
            <a:off x="2752069" y="3615297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120111" y="4362063"/>
            <a:ext cx="254229" cy="183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16"/>
          <p:cNvSpPr/>
          <p:nvPr/>
        </p:nvSpPr>
        <p:spPr>
          <a:xfrm flipV="1">
            <a:off x="2752069" y="5232499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120111" y="4998224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9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blipFill rotWithShape="0">
                <a:blip r:embed="rId10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  <a:blipFill rotWithShape="0">
                <a:blip r:embed="rId1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22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Feasible Decision Space (if needed):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190" t="49659" r="18243" b="46383"/>
          <a:stretch/>
        </p:blipFill>
        <p:spPr>
          <a:xfrm>
            <a:off x="679520" y="1848124"/>
            <a:ext cx="8143203" cy="3708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34677" y="1909539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5412835" y="4771837"/>
            <a:ext cx="8416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689032" y="4034936"/>
            <a:ext cx="904009" cy="448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14"/>
          <p:cNvSpPr/>
          <p:nvPr/>
        </p:nvSpPr>
        <p:spPr>
          <a:xfrm>
            <a:off x="2752069" y="3615297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120111" y="4362063"/>
            <a:ext cx="254229" cy="183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16"/>
          <p:cNvSpPr/>
          <p:nvPr/>
        </p:nvSpPr>
        <p:spPr>
          <a:xfrm flipV="1">
            <a:off x="2752069" y="5232499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120111" y="4998224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9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blipFill rotWithShape="0">
                <a:blip r:embed="rId10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  <a:blipFill rotWithShape="0">
                <a:blip r:embed="rId1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240956" y="2062328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065722"/>
            <a:ext cx="7772400" cy="4953000"/>
          </a:xfrm>
        </p:spPr>
        <p:txBody>
          <a:bodyPr/>
          <a:lstStyle/>
          <a:p>
            <a:r>
              <a:rPr lang="en-US" dirty="0" smtClean="0"/>
              <a:t>Transition Function(s):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2000" dirty="0" smtClean="0"/>
              <a:t>Both pre- to post- and post- to pre- decision state transition functions must be defined for each node in its Python class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190" t="31913" r="18243" b="60519"/>
          <a:stretch/>
        </p:blipFill>
        <p:spPr>
          <a:xfrm>
            <a:off x="685799" y="1839959"/>
            <a:ext cx="8143203" cy="709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5412835" y="4771837"/>
            <a:ext cx="8416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689032" y="4034936"/>
            <a:ext cx="904009" cy="448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14"/>
          <p:cNvSpPr/>
          <p:nvPr/>
        </p:nvSpPr>
        <p:spPr>
          <a:xfrm>
            <a:off x="2752069" y="3615297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120111" y="4362063"/>
            <a:ext cx="254229" cy="183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16"/>
          <p:cNvSpPr/>
          <p:nvPr/>
        </p:nvSpPr>
        <p:spPr>
          <a:xfrm flipV="1">
            <a:off x="2752069" y="5232499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120111" y="4998224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9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blipFill rotWithShape="0">
                <a:blip r:embed="rId10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  <a:blipFill rotWithShape="0">
                <a:blip r:embed="rId1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1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Horizon: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190" t="28352" r="18243" b="69466"/>
          <a:stretch/>
        </p:blipFill>
        <p:spPr>
          <a:xfrm>
            <a:off x="685799" y="1815520"/>
            <a:ext cx="8143203" cy="2044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10062" y="1871314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5412835" y="4771837"/>
            <a:ext cx="8416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689032" y="4034936"/>
            <a:ext cx="904009" cy="448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14"/>
          <p:cNvSpPr/>
          <p:nvPr/>
        </p:nvSpPr>
        <p:spPr>
          <a:xfrm>
            <a:off x="2752069" y="3615297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120111" y="4362063"/>
            <a:ext cx="254229" cy="183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16"/>
          <p:cNvSpPr/>
          <p:nvPr/>
        </p:nvSpPr>
        <p:spPr>
          <a:xfrm flipV="1">
            <a:off x="2752069" y="5232499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120111" y="4998224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9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blipFill rotWithShape="0">
                <a:blip r:embed="rId10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  <a:blipFill rotWithShape="0">
                <a:blip r:embed="rId1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533927" y="2673830"/>
                <a:ext cx="3276345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  <m:li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27" y="2673830"/>
                <a:ext cx="3276345" cy="474489"/>
              </a:xfrm>
              <a:prstGeom prst="rect">
                <a:avLst/>
              </a:prstGeom>
              <a:blipFill rotWithShape="0">
                <a:blip r:embed="rId14"/>
                <a:stretch>
                  <a:fillRect t="-89610" b="-1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3548321" y="2658545"/>
            <a:ext cx="296562" cy="23724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look to find the best policy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228"/>
                <a:ext cx="1529542" cy="646331"/>
              </a:xfrm>
              <a:prstGeom prst="rect">
                <a:avLst/>
              </a:prstGeom>
              <a:blipFill rotWithShape="0">
                <a:blip r:embed="rId2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81459" y="537589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433"/>
                <a:ext cx="165007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2952"/>
                <a:ext cx="1529542" cy="646331"/>
              </a:xfrm>
              <a:prstGeom prst="rect">
                <a:avLst/>
              </a:prstGeom>
              <a:blipFill rotWithShape="0">
                <a:blip r:embed="rId4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8"/>
          <p:cNvSpPr/>
          <p:nvPr/>
        </p:nvSpPr>
        <p:spPr>
          <a:xfrm>
            <a:off x="3593041" y="4444161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54499" y="4347887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1458" y="342240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672"/>
                <a:ext cx="1880062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5412835" y="4771837"/>
            <a:ext cx="8416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689032" y="4034936"/>
            <a:ext cx="904009" cy="448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14"/>
          <p:cNvSpPr/>
          <p:nvPr/>
        </p:nvSpPr>
        <p:spPr>
          <a:xfrm>
            <a:off x="2752069" y="3615297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120111" y="4362063"/>
            <a:ext cx="254229" cy="183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16"/>
          <p:cNvSpPr/>
          <p:nvPr/>
        </p:nvSpPr>
        <p:spPr>
          <a:xfrm flipV="1">
            <a:off x="2752069" y="5232499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120111" y="4998224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3661687"/>
                <a:ext cx="57635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01" y="4313639"/>
                <a:ext cx="57635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8" y="4731562"/>
                <a:ext cx="576350" cy="374654"/>
              </a:xfrm>
              <a:prstGeom prst="rect">
                <a:avLst/>
              </a:prstGeom>
              <a:blipFill rotWithShape="0">
                <a:blip r:embed="rId8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35" y="5544071"/>
                <a:ext cx="576350" cy="374654"/>
              </a:xfrm>
              <a:prstGeom prst="rect">
                <a:avLst/>
              </a:prstGeom>
              <a:blipFill rotWithShape="0">
                <a:blip r:embed="rId9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164" y="4316631"/>
                <a:ext cx="5763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2558541" y="4987971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633962" y="5111610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93" y="5289352"/>
                <a:ext cx="576350" cy="374654"/>
              </a:xfrm>
              <a:prstGeom prst="rect">
                <a:avLst/>
              </a:prstGeom>
              <a:blipFill rotWithShape="0"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71" y="3354895"/>
                <a:ext cx="3725315" cy="374654"/>
              </a:xfrm>
              <a:prstGeom prst="rect">
                <a:avLst/>
              </a:prstGeom>
              <a:blipFill rotWithShape="0">
                <a:blip r:embed="rId12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2558362" y="2794520"/>
            <a:ext cx="605484" cy="391851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/>
              <p:cNvSpPr/>
              <p:nvPr/>
            </p:nvSpPr>
            <p:spPr>
              <a:xfrm>
                <a:off x="2533927" y="2673830"/>
                <a:ext cx="3276345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  <m:li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27" y="2673830"/>
                <a:ext cx="3276345" cy="474489"/>
              </a:xfrm>
              <a:prstGeom prst="rect">
                <a:avLst/>
              </a:prstGeom>
              <a:blipFill rotWithShape="0">
                <a:blip r:embed="rId13"/>
                <a:stretch>
                  <a:fillRect t="-89610" b="-1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/>
          <p:cNvCxnSpPr>
            <a:endCxn id="5" idx="0"/>
          </p:cNvCxnSpPr>
          <p:nvPr/>
        </p:nvCxnSpPr>
        <p:spPr bwMode="auto">
          <a:xfrm rot="10800000" flipV="1">
            <a:off x="2861105" y="1594024"/>
            <a:ext cx="2875237" cy="1200496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9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sz="2800" dirty="0" smtClean="0"/>
              <a:t>Energy </a:t>
            </a:r>
            <a:r>
              <a:rPr lang="en-US" sz="2800" dirty="0"/>
              <a:t>Storage </a:t>
            </a:r>
            <a:r>
              <a:rPr lang="en-US" sz="2800" dirty="0" smtClean="0"/>
              <a:t>Problem Example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364" t="45070" r="22818" b="34849"/>
          <a:stretch/>
        </p:blipFill>
        <p:spPr>
          <a:xfrm>
            <a:off x="848395" y="1090808"/>
            <a:ext cx="7447209" cy="2777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2488" y="3907905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88" y="3907905"/>
                <a:ext cx="1529542" cy="646331"/>
              </a:xfrm>
              <a:prstGeom prst="rect">
                <a:avLst/>
              </a:prstGeom>
              <a:blipFill>
                <a:blip r:embed="rId4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251953" y="5821571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63037" y="5902110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037" y="5902110"/>
                <a:ext cx="165007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84567" y="4928629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567" y="4928629"/>
                <a:ext cx="1529542" cy="646331"/>
              </a:xfrm>
              <a:prstGeom prst="rect">
                <a:avLst/>
              </a:prstGeom>
              <a:blipFill>
                <a:blip r:embed="rId6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/>
          <p:cNvSpPr/>
          <p:nvPr/>
        </p:nvSpPr>
        <p:spPr>
          <a:xfrm>
            <a:off x="3863535" y="4889838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524993" y="4793564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51952" y="3868081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03267" y="4894349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267" y="4894349"/>
                <a:ext cx="1880062" cy="646331"/>
              </a:xfrm>
              <a:prstGeom prst="rect">
                <a:avLst/>
              </a:prstGeom>
              <a:blipFill>
                <a:blip r:embed="rId7"/>
                <a:stretch>
                  <a:fillRect l="-2273" r="-162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2" idx="3"/>
            <a:endCxn id="10" idx="2"/>
          </p:cNvCxnSpPr>
          <p:nvPr/>
        </p:nvCxnSpPr>
        <p:spPr>
          <a:xfrm flipV="1">
            <a:off x="5683329" y="5217514"/>
            <a:ext cx="8416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59526" y="4480613"/>
            <a:ext cx="904009" cy="448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/>
          <p:cNvSpPr/>
          <p:nvPr/>
        </p:nvSpPr>
        <p:spPr>
          <a:xfrm>
            <a:off x="3022563" y="4060974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6390605" y="4807740"/>
            <a:ext cx="254229" cy="183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/>
          <p:cNvSpPr/>
          <p:nvPr/>
        </p:nvSpPr>
        <p:spPr>
          <a:xfrm flipV="1">
            <a:off x="3022563" y="5678176"/>
            <a:ext cx="3368042" cy="746766"/>
          </a:xfrm>
          <a:custGeom>
            <a:avLst/>
            <a:gdLst>
              <a:gd name="connsiteX0" fmla="*/ 0 w 3690851"/>
              <a:gd name="connsiteY0" fmla="*/ 237469 h 908029"/>
              <a:gd name="connsiteX1" fmla="*/ 1995055 w 3690851"/>
              <a:gd name="connsiteY1" fmla="*/ 37963 h 908029"/>
              <a:gd name="connsiteX2" fmla="*/ 3690851 w 3690851"/>
              <a:gd name="connsiteY2" fmla="*/ 908029 h 90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851" h="908029">
                <a:moveTo>
                  <a:pt x="0" y="237469"/>
                </a:moveTo>
                <a:cubicBezTo>
                  <a:pt x="689956" y="81836"/>
                  <a:pt x="1379913" y="-73797"/>
                  <a:pt x="1995055" y="37963"/>
                </a:cubicBezTo>
                <a:cubicBezTo>
                  <a:pt x="2610197" y="149723"/>
                  <a:pt x="3150524" y="528876"/>
                  <a:pt x="3690851" y="9080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V="1">
            <a:off x="6390605" y="5443901"/>
            <a:ext cx="304108" cy="234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21429" y="4107364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29" y="4107364"/>
                <a:ext cx="5763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072095" y="4759316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95" y="4759316"/>
                <a:ext cx="576350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45422" y="5177239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22" y="5177239"/>
                <a:ext cx="576350" cy="374654"/>
              </a:xfrm>
              <a:prstGeom prst="rect">
                <a:avLst/>
              </a:prstGeom>
              <a:blipFill>
                <a:blip r:embed="rId10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21429" y="5989748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29" y="5989748"/>
                <a:ext cx="576350" cy="374654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18658" y="4762308"/>
                <a:ext cx="5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658" y="4762308"/>
                <a:ext cx="576350" cy="369332"/>
              </a:xfrm>
              <a:prstGeom prst="rect">
                <a:avLst/>
              </a:prstGeom>
              <a:blipFill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2829035" y="5433648"/>
            <a:ext cx="1034500" cy="5356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904456" y="5557287"/>
            <a:ext cx="959079" cy="494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339487" y="5735029"/>
                <a:ext cx="576350" cy="37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487" y="5735029"/>
                <a:ext cx="576350" cy="374654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219722" y="3737586"/>
                <a:ext cx="3725315" cy="374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𝑅𝐺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22" y="3737586"/>
                <a:ext cx="3725315" cy="374654"/>
              </a:xfrm>
              <a:prstGeom prst="rect">
                <a:avLst/>
              </a:prstGeom>
              <a:blipFill>
                <a:blip r:embed="rId1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13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143000"/>
            <a:ext cx="8124569" cy="4953000"/>
          </a:xfrm>
        </p:spPr>
        <p:txBody>
          <a:bodyPr/>
          <a:lstStyle/>
          <a:p>
            <a:r>
              <a:rPr lang="en-US" dirty="0" smtClean="0"/>
              <a:t>Four Classes of Policies:</a:t>
            </a:r>
          </a:p>
          <a:p>
            <a:pPr lvl="1"/>
            <a:r>
              <a:rPr lang="en-US" dirty="0" smtClean="0"/>
              <a:t>PFAs</a:t>
            </a:r>
          </a:p>
          <a:p>
            <a:pPr lvl="2"/>
            <a:r>
              <a:rPr lang="en-US" dirty="0" smtClean="0"/>
              <a:t>Map state directly to action, use policy search to tune parameters</a:t>
            </a:r>
          </a:p>
          <a:p>
            <a:pPr lvl="1"/>
            <a:r>
              <a:rPr lang="en-US" dirty="0" smtClean="0"/>
              <a:t>CFAs</a:t>
            </a:r>
          </a:p>
          <a:p>
            <a:pPr lvl="2"/>
            <a:r>
              <a:rPr lang="en-US" dirty="0" smtClean="0"/>
              <a:t>Maximize some analytic function, use policy search to tune parameters</a:t>
            </a:r>
          </a:p>
          <a:p>
            <a:pPr lvl="1"/>
            <a:r>
              <a:rPr lang="en-US" dirty="0" smtClean="0"/>
              <a:t>VFAs</a:t>
            </a:r>
          </a:p>
          <a:p>
            <a:pPr lvl="2"/>
            <a:r>
              <a:rPr lang="en-US" dirty="0" smtClean="0"/>
              <a:t>Maximize one-step contribution plus the approximate value of being in a downstream state, use ADP to find VFAs</a:t>
            </a:r>
          </a:p>
          <a:p>
            <a:pPr lvl="1"/>
            <a:r>
              <a:rPr lang="en-US" dirty="0" smtClean="0"/>
              <a:t>DLAs</a:t>
            </a:r>
          </a:p>
          <a:p>
            <a:pPr lvl="2"/>
            <a:r>
              <a:rPr lang="en-US" dirty="0" smtClean="0"/>
              <a:t>Optimize over a planning horizon using a deterministic or stochastic approximation of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143000"/>
            <a:ext cx="8124569" cy="4953000"/>
          </a:xfrm>
        </p:spPr>
        <p:txBody>
          <a:bodyPr/>
          <a:lstStyle/>
          <a:p>
            <a:r>
              <a:rPr lang="en-US" dirty="0" smtClean="0"/>
              <a:t>PFAs:</a:t>
            </a:r>
          </a:p>
          <a:p>
            <a:pPr lvl="1"/>
            <a:r>
              <a:rPr lang="en-US" dirty="0" smtClean="0"/>
              <a:t>Example: Buy-Low, Sell-High Policy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027" t="35622" r="23108" b="34324"/>
          <a:stretch/>
        </p:blipFill>
        <p:spPr>
          <a:xfrm>
            <a:off x="1197094" y="3118023"/>
            <a:ext cx="6552103" cy="27431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03586" y="2387998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52" t="46432" r="28378" b="49816"/>
          <a:stretch/>
        </p:blipFill>
        <p:spPr>
          <a:xfrm>
            <a:off x="660886" y="2335114"/>
            <a:ext cx="8149482" cy="352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352" t="21574" r="28378" b="76062"/>
          <a:stretch/>
        </p:blipFill>
        <p:spPr>
          <a:xfrm>
            <a:off x="660886" y="2176849"/>
            <a:ext cx="8149482" cy="22242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03585" y="2564449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98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143000"/>
            <a:ext cx="8124569" cy="4953000"/>
          </a:xfrm>
        </p:spPr>
        <p:txBody>
          <a:bodyPr/>
          <a:lstStyle/>
          <a:p>
            <a:r>
              <a:rPr lang="en-US" dirty="0" smtClean="0"/>
              <a:t>PFAs:</a:t>
            </a:r>
          </a:p>
          <a:p>
            <a:pPr lvl="1"/>
            <a:r>
              <a:rPr lang="en-US" sz="1800" dirty="0" smtClean="0"/>
              <a:t>How do we tune the parameters?</a:t>
            </a:r>
          </a:p>
          <a:p>
            <a:pPr lvl="1"/>
            <a:r>
              <a:rPr lang="en-US" sz="1800" dirty="0" smtClean="0"/>
              <a:t>Two Options:</a:t>
            </a:r>
          </a:p>
          <a:p>
            <a:pPr lvl="2"/>
            <a:r>
              <a:rPr lang="en-US" sz="1800" dirty="0" smtClean="0"/>
              <a:t>Grid Search, can call in Excel file</a:t>
            </a:r>
          </a:p>
          <a:p>
            <a:pPr lvl="2"/>
            <a:endParaRPr lang="en-US" sz="1800" dirty="0" smtClean="0"/>
          </a:p>
          <a:p>
            <a:pPr lvl="2"/>
            <a:endParaRPr lang="en-US" sz="1800" dirty="0" smtClean="0"/>
          </a:p>
          <a:p>
            <a:pPr lvl="2"/>
            <a:endParaRPr lang="en-US" sz="1800" dirty="0"/>
          </a:p>
          <a:p>
            <a:pPr lvl="2"/>
            <a:endParaRPr lang="en-US" sz="1800" dirty="0" smtClean="0"/>
          </a:p>
          <a:p>
            <a:pPr lvl="2"/>
            <a:r>
              <a:rPr lang="en-US" sz="1800" dirty="0" smtClean="0"/>
              <a:t>Custom algorithm, put in policy class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3586" y="2836646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352" t="21574" r="28378" b="76062"/>
          <a:stretch/>
        </p:blipFill>
        <p:spPr>
          <a:xfrm>
            <a:off x="660886" y="2625497"/>
            <a:ext cx="8149482" cy="222421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03585" y="3371443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82" t="46548" r="28243" b="44486"/>
          <a:stretch/>
        </p:blipFill>
        <p:spPr>
          <a:xfrm>
            <a:off x="685799" y="2818532"/>
            <a:ext cx="8137027" cy="676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135" t="32378" r="32432" b="30000"/>
          <a:stretch/>
        </p:blipFill>
        <p:spPr>
          <a:xfrm>
            <a:off x="2026507" y="4157018"/>
            <a:ext cx="5090984" cy="22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143000"/>
            <a:ext cx="8124569" cy="49530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FAs:</a:t>
            </a:r>
          </a:p>
          <a:p>
            <a:pPr lvl="1"/>
            <a:r>
              <a:rPr lang="en-US" dirty="0" smtClean="0"/>
              <a:t>Example: CFA with Error Correction Term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Here we consider the policy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352" t="21574" r="28378" b="76062"/>
          <a:stretch/>
        </p:blipFill>
        <p:spPr>
          <a:xfrm>
            <a:off x="660886" y="2176849"/>
            <a:ext cx="8149482" cy="22242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03585" y="2718486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943" t="39805" r="45541" b="52054"/>
          <a:stretch/>
        </p:blipFill>
        <p:spPr>
          <a:xfrm>
            <a:off x="1711478" y="3180176"/>
            <a:ext cx="5403032" cy="12211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817" t="46275" r="28243" b="48176"/>
          <a:stretch/>
        </p:blipFill>
        <p:spPr>
          <a:xfrm>
            <a:off x="734724" y="2355024"/>
            <a:ext cx="8088101" cy="4870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2838" t="44849" r="34729" b="48993"/>
          <a:stretch/>
        </p:blipFill>
        <p:spPr>
          <a:xfrm>
            <a:off x="1711478" y="3638972"/>
            <a:ext cx="5072381" cy="762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42297" t="53190" r="34189" b="42756"/>
          <a:stretch/>
        </p:blipFill>
        <p:spPr>
          <a:xfrm>
            <a:off x="1782630" y="4860113"/>
            <a:ext cx="4930076" cy="51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5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143000"/>
            <a:ext cx="8124569" cy="49530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FAs:</a:t>
            </a:r>
          </a:p>
          <a:p>
            <a:pPr lvl="1"/>
            <a:r>
              <a:rPr lang="en-US" sz="1800" dirty="0" smtClean="0"/>
              <a:t>How do we tune the parameters?</a:t>
            </a:r>
          </a:p>
          <a:p>
            <a:pPr lvl="1"/>
            <a:r>
              <a:rPr lang="en-US" sz="1800" dirty="0" smtClean="0"/>
              <a:t>Two Options:</a:t>
            </a:r>
          </a:p>
          <a:p>
            <a:pPr lvl="2"/>
            <a:r>
              <a:rPr lang="en-US" sz="1800" dirty="0" smtClean="0"/>
              <a:t>Grid Search, can call in Excel file</a:t>
            </a:r>
          </a:p>
          <a:p>
            <a:pPr lvl="2"/>
            <a:endParaRPr lang="en-US" sz="1800" dirty="0" smtClean="0"/>
          </a:p>
          <a:p>
            <a:pPr lvl="2"/>
            <a:endParaRPr lang="en-US" sz="1800" dirty="0" smtClean="0"/>
          </a:p>
          <a:p>
            <a:pPr lvl="2"/>
            <a:endParaRPr lang="en-US" sz="1800" dirty="0"/>
          </a:p>
          <a:p>
            <a:pPr lvl="2"/>
            <a:endParaRPr lang="en-US" sz="1800" dirty="0" smtClean="0"/>
          </a:p>
          <a:p>
            <a:pPr lvl="2"/>
            <a:r>
              <a:rPr lang="en-US" sz="1800" dirty="0" smtClean="0"/>
              <a:t>Custom algorithm, put in policy class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3585" y="3107427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352" t="21574" r="28378" b="76062"/>
          <a:stretch/>
        </p:blipFill>
        <p:spPr>
          <a:xfrm>
            <a:off x="660886" y="2625497"/>
            <a:ext cx="8149482" cy="222421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03585" y="3371443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135" t="32378" r="32432" b="30000"/>
          <a:stretch/>
        </p:blipFill>
        <p:spPr>
          <a:xfrm>
            <a:off x="2026507" y="4157018"/>
            <a:ext cx="5090984" cy="2262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17" t="46275" r="28243" b="44486"/>
          <a:stretch/>
        </p:blipFill>
        <p:spPr>
          <a:xfrm>
            <a:off x="722266" y="2843414"/>
            <a:ext cx="8088101" cy="65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143000"/>
            <a:ext cx="8124569" cy="4953000"/>
          </a:xfrm>
        </p:spPr>
        <p:txBody>
          <a:bodyPr/>
          <a:lstStyle/>
          <a:p>
            <a:r>
              <a:rPr lang="en-US" dirty="0" smtClean="0"/>
              <a:t>DLAs:</a:t>
            </a:r>
          </a:p>
          <a:p>
            <a:pPr lvl="1"/>
            <a:r>
              <a:rPr lang="en-US" dirty="0" smtClean="0"/>
              <a:t>Example: Rolling Horizon policy based on point forecasts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352" t="21574" r="28378" b="76062"/>
          <a:stretch/>
        </p:blipFill>
        <p:spPr>
          <a:xfrm>
            <a:off x="648427" y="2052253"/>
            <a:ext cx="8347291" cy="22782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03584" y="2748075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0" t="46523" r="30068" b="45800"/>
          <a:stretch/>
        </p:blipFill>
        <p:spPr>
          <a:xfrm>
            <a:off x="685799" y="2262466"/>
            <a:ext cx="8124570" cy="698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2838" t="41112" r="10000" b="34325"/>
          <a:stretch/>
        </p:blipFill>
        <p:spPr>
          <a:xfrm>
            <a:off x="1402492" y="2961178"/>
            <a:ext cx="6339016" cy="35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143000"/>
                <a:ext cx="8238460" cy="4953000"/>
              </a:xfrm>
            </p:spPr>
            <p:txBody>
              <a:bodyPr/>
              <a:lstStyle/>
              <a:p>
                <a:r>
                  <a:rPr lang="en-US" sz="2400" dirty="0" smtClean="0"/>
                  <a:t>VFAs:</a:t>
                </a:r>
                <a:endParaRPr lang="en-US" sz="24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Π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Value functions, or contribution-to-go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are given by Bellman’s equation for finite horizon problems:</a:t>
                </a:r>
              </a:p>
              <a:p>
                <a:pPr lvl="1"/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Once value functions are found, the optimal policy:							  									     maximizes the one-step contribution plus the expected value of the downstream state.</a:t>
                </a:r>
              </a:p>
            </p:txBody>
          </p:sp>
        </mc:Choice>
        <mc:Fallback>
          <p:sp>
            <p:nvSpPr>
              <p:cNvPr id="2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143000"/>
                <a:ext cx="8238460" cy="4953000"/>
              </a:xfrm>
              <a:blipFill rotWithShape="0">
                <a:blip r:embed="rId3"/>
                <a:stretch>
                  <a:fillRect t="-985" r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611591" y="4410448"/>
                <a:ext cx="6844630" cy="593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func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i="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591" y="4410448"/>
                <a:ext cx="6844630" cy="593689"/>
              </a:xfrm>
              <a:prstGeom prst="rect">
                <a:avLst/>
              </a:prstGeom>
              <a:blipFill rotWithShape="0">
                <a:blip r:embed="rId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11591" y="3210352"/>
                <a:ext cx="6386877" cy="528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i="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591" y="3210352"/>
                <a:ext cx="6386877" cy="528927"/>
              </a:xfrm>
              <a:prstGeom prst="rect">
                <a:avLst/>
              </a:prstGeom>
              <a:blipFill rotWithShape="0">
                <a:blip r:embed="rId5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305800" cy="4953000"/>
          </a:xfrm>
        </p:spPr>
        <p:txBody>
          <a:bodyPr/>
          <a:lstStyle/>
          <a:p>
            <a:r>
              <a:rPr lang="en-US" sz="2400" dirty="0" smtClean="0"/>
              <a:t>VFAs:</a:t>
            </a:r>
          </a:p>
          <a:p>
            <a:r>
              <a:rPr lang="en-US" sz="2400" dirty="0" smtClean="0"/>
              <a:t>Alternatively</a:t>
            </a:r>
            <a:r>
              <a:rPr lang="en-US" sz="2400" dirty="0"/>
              <a:t>, we can find the value of each post-decision state: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Once post-decision state value functions are found, the optimal policy:							  							      </a:t>
            </a:r>
          </a:p>
          <a:p>
            <a:r>
              <a:rPr lang="en-US" sz="2400" dirty="0"/>
              <a:t>This removes the expectation from the policy.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89769" y="2999394"/>
                <a:ext cx="5297861" cy="620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func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i="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769" y="2999394"/>
                <a:ext cx="5297861" cy="620106"/>
              </a:xfrm>
              <a:prstGeom prst="rect">
                <a:avLst/>
              </a:prstGeom>
              <a:blipFill rotWithShape="0">
                <a:blip r:embed="rId3"/>
                <a:stretch>
                  <a:fillRect l="-575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91329" y="2071589"/>
                <a:ext cx="3961341" cy="397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i="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329" y="2071589"/>
                <a:ext cx="3961341" cy="397609"/>
              </a:xfrm>
              <a:prstGeom prst="rect">
                <a:avLst/>
              </a:prstGeom>
              <a:blipFill rotWithShape="0">
                <a:blip r:embed="rId4"/>
                <a:stretch>
                  <a:fillRect l="-308" t="-129231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714153" y="1176437"/>
            <a:ext cx="8238460" cy="4953000"/>
          </a:xfrm>
        </p:spPr>
        <p:txBody>
          <a:bodyPr/>
          <a:lstStyle/>
          <a:p>
            <a:r>
              <a:rPr lang="en-US" sz="2200" dirty="0" smtClean="0"/>
              <a:t>VFAs:</a:t>
            </a:r>
          </a:p>
          <a:p>
            <a:r>
              <a:rPr lang="en-US" sz="2200" dirty="0" smtClean="0"/>
              <a:t>In </a:t>
            </a:r>
            <a:r>
              <a:rPr lang="en-US" sz="2200" dirty="0"/>
              <a:t>cases where performing a full backward pass cannot be done, we can instead rely on value function </a:t>
            </a:r>
            <a:r>
              <a:rPr lang="en-US" sz="2200" b="1" i="1" dirty="0"/>
              <a:t>approximations</a:t>
            </a:r>
            <a:r>
              <a:rPr lang="en-US" sz="2200" dirty="0"/>
              <a:t> (VFA’s) and a VFA-based policy:</a:t>
            </a:r>
          </a:p>
          <a:p>
            <a:endParaRPr lang="en-US" sz="2200" dirty="0"/>
          </a:p>
          <a:p>
            <a:endParaRPr lang="en-US" sz="2200" i="1" dirty="0">
              <a:latin typeface="Cambria Math" panose="02040503050406030204" pitchFamily="18" charset="0"/>
            </a:endParaRPr>
          </a:p>
          <a:p>
            <a:r>
              <a:rPr lang="en-US" sz="2200" dirty="0"/>
              <a:t>Alternatively, we can fit value functions </a:t>
            </a:r>
            <a:r>
              <a:rPr lang="en-US" sz="2200" b="1" i="1" dirty="0"/>
              <a:t>approximations </a:t>
            </a:r>
            <a:r>
              <a:rPr lang="en-US" sz="2200" dirty="0"/>
              <a:t>to post-decision states instead, giving the policy:</a:t>
            </a:r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Approximate dynamic programming is used to find the value functions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697212" y="2739788"/>
                <a:ext cx="6333529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func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200" i="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212" y="2739788"/>
                <a:ext cx="6333529" cy="568489"/>
              </a:xfrm>
              <a:prstGeom prst="rect">
                <a:avLst/>
              </a:prstGeom>
              <a:blipFill rotWithShape="0"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88229" y="4303139"/>
                <a:ext cx="4751494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func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200" i="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29" y="4303139"/>
                <a:ext cx="4751494" cy="568489"/>
              </a:xfrm>
              <a:prstGeom prst="rect">
                <a:avLst/>
              </a:prstGeom>
              <a:blipFill rotWithShape="0">
                <a:blip r:embed="rId4"/>
                <a:stretch>
                  <a:fillRect l="-897" b="-8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714153" y="1176437"/>
            <a:ext cx="8238460" cy="4953000"/>
          </a:xfrm>
        </p:spPr>
        <p:txBody>
          <a:bodyPr/>
          <a:lstStyle/>
          <a:p>
            <a:r>
              <a:rPr lang="en-US" sz="2200" dirty="0" smtClean="0"/>
              <a:t>VFAs:</a:t>
            </a:r>
          </a:p>
          <a:p>
            <a:r>
              <a:rPr lang="en-US" sz="2200" dirty="0" smtClean="0"/>
              <a:t>In </a:t>
            </a:r>
            <a:r>
              <a:rPr lang="en-US" sz="2200" dirty="0"/>
              <a:t>cases where performing a full backward pass cannot be done, we can instead rely on value function </a:t>
            </a:r>
            <a:r>
              <a:rPr lang="en-US" sz="2200" b="1" i="1" dirty="0"/>
              <a:t>approximations</a:t>
            </a:r>
            <a:r>
              <a:rPr lang="en-US" sz="2200" dirty="0"/>
              <a:t> (VFA’s) and a VFA-based policy:</a:t>
            </a:r>
          </a:p>
          <a:p>
            <a:endParaRPr lang="en-US" sz="2200" dirty="0"/>
          </a:p>
          <a:p>
            <a:endParaRPr lang="en-US" sz="2200" i="1" dirty="0">
              <a:latin typeface="Cambria Math" panose="02040503050406030204" pitchFamily="18" charset="0"/>
            </a:endParaRPr>
          </a:p>
          <a:p>
            <a:r>
              <a:rPr lang="en-US" sz="2200" dirty="0"/>
              <a:t>Alternatively, we can fit value functions </a:t>
            </a:r>
            <a:r>
              <a:rPr lang="en-US" sz="2200" b="1" i="1" dirty="0"/>
              <a:t>approximations </a:t>
            </a:r>
            <a:r>
              <a:rPr lang="en-US" sz="2200" dirty="0"/>
              <a:t>to post-decision states instead, giving the policy:</a:t>
            </a:r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Approximate dynamic programming is used to fit the value functions approximations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697212" y="2739788"/>
                <a:ext cx="6333529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func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200" i="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212" y="2739788"/>
                <a:ext cx="6333529" cy="568489"/>
              </a:xfrm>
              <a:prstGeom prst="rect">
                <a:avLst/>
              </a:prstGeom>
              <a:blipFill rotWithShape="0"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88229" y="4303139"/>
                <a:ext cx="4751494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func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200" i="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29" y="4303139"/>
                <a:ext cx="4751494" cy="568489"/>
              </a:xfrm>
              <a:prstGeom prst="rect">
                <a:avLst/>
              </a:prstGeom>
              <a:blipFill rotWithShape="0">
                <a:blip r:embed="rId4"/>
                <a:stretch>
                  <a:fillRect l="-897" b="-8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Input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90" t="26757" r="18243" b="33675"/>
          <a:stretch/>
        </p:blipFill>
        <p:spPr>
          <a:xfrm>
            <a:off x="500398" y="1655807"/>
            <a:ext cx="8143203" cy="3707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66270" y="6116595"/>
            <a:ext cx="407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*Run </a:t>
            </a:r>
            <a:r>
              <a:rPr lang="en-US" dirty="0"/>
              <a:t>by setting </a:t>
            </a:r>
            <a:r>
              <a:rPr lang="en-US" dirty="0" err="1" smtClean="0"/>
              <a:t>InputFile</a:t>
            </a:r>
            <a:r>
              <a:rPr lang="en-US" dirty="0" smtClean="0"/>
              <a:t> in </a:t>
            </a:r>
            <a:r>
              <a:rPr lang="en-US" dirty="0" err="1" smtClean="0"/>
              <a:t>main.py</a:t>
            </a:r>
            <a:r>
              <a:rPr lang="en-US" dirty="0" smtClean="0"/>
              <a:t> to path of this .csv file and then run </a:t>
            </a:r>
            <a:r>
              <a:rPr lang="en-US" dirty="0" err="1" smtClean="0"/>
              <a:t>main.py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71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714151" y="1202046"/>
            <a:ext cx="8238460" cy="4953000"/>
          </a:xfrm>
        </p:spPr>
        <p:txBody>
          <a:bodyPr/>
          <a:lstStyle/>
          <a:p>
            <a:r>
              <a:rPr lang="en-US" sz="2200" dirty="0" smtClean="0"/>
              <a:t>VFAs:</a:t>
            </a:r>
            <a:r>
              <a:rPr lang="en-US" sz="2400" dirty="0"/>
              <a:t> </a:t>
            </a:r>
            <a:r>
              <a:rPr lang="en-US" sz="2200" dirty="0" smtClean="0"/>
              <a:t>Three </a:t>
            </a:r>
            <a:r>
              <a:rPr lang="en-US" sz="2200" dirty="0"/>
              <a:t>policies available for different </a:t>
            </a:r>
            <a:r>
              <a:rPr lang="en-US" sz="2200" dirty="0" smtClean="0"/>
              <a:t>VFA types</a:t>
            </a:r>
          </a:p>
          <a:p>
            <a:pPr marL="342900" lvl="1" indent="-342900">
              <a:buSzPct val="80000"/>
              <a:buBlip>
                <a:blip r:embed="rId3"/>
              </a:buBlip>
            </a:pPr>
            <a:endParaRPr lang="en-US" sz="2200" dirty="0" smtClean="0"/>
          </a:p>
          <a:p>
            <a:pPr marL="342900" lvl="1" indent="-342900">
              <a:buSzPct val="80000"/>
              <a:buBlip>
                <a:blip r:embed="rId3"/>
              </a:buBlip>
            </a:pPr>
            <a:endParaRPr lang="en-US" sz="2200" dirty="0"/>
          </a:p>
          <a:p>
            <a:pPr marL="342900" lvl="1" indent="-342900">
              <a:buSzPct val="80000"/>
              <a:buBlip>
                <a:blip r:embed="rId3"/>
              </a:buBlip>
            </a:pPr>
            <a:endParaRPr lang="en-US" sz="2200" dirty="0" smtClean="0"/>
          </a:p>
          <a:p>
            <a:pPr marL="742950" lvl="2" indent="-342900">
              <a:buSzPct val="80000"/>
              <a:buBlip>
                <a:blip r:embed="rId3"/>
              </a:buBlip>
            </a:pPr>
            <a:r>
              <a:rPr lang="en-US" sz="1800" dirty="0" smtClean="0"/>
              <a:t>Linear model (linear in the parameters) for pre-decision states</a:t>
            </a:r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/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 smtClean="0"/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/>
          </a:p>
          <a:p>
            <a:pPr marL="742950" lvl="2" indent="-342900">
              <a:buSzPct val="80000"/>
              <a:buBlip>
                <a:blip r:embed="rId3"/>
              </a:buBlip>
            </a:pPr>
            <a:r>
              <a:rPr lang="en-US" sz="1800" dirty="0" smtClean="0"/>
              <a:t>Lookup table for post-decision states</a:t>
            </a:r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 smtClean="0"/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/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 smtClean="0"/>
          </a:p>
          <a:p>
            <a:pPr marL="742950" lvl="2" indent="-342900">
              <a:buSzPct val="80000"/>
              <a:buBlip>
                <a:blip r:embed="rId3"/>
              </a:buBlip>
            </a:pPr>
            <a:r>
              <a:rPr lang="en-US" sz="1800" dirty="0"/>
              <a:t>Linear model (linear in the parameters) for </a:t>
            </a:r>
            <a:r>
              <a:rPr lang="en-US" sz="1800" dirty="0" smtClean="0"/>
              <a:t>post-decision </a:t>
            </a:r>
            <a:r>
              <a:rPr lang="en-US" sz="1800" dirty="0"/>
              <a:t>states</a:t>
            </a:r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 smtClean="0"/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/>
          </a:p>
          <a:p>
            <a:endParaRPr lang="en-US" sz="2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452889" y="3321622"/>
                <a:ext cx="6567567" cy="464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func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ℱ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+1,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889" y="3321622"/>
                <a:ext cx="6567567" cy="464999"/>
              </a:xfrm>
              <a:prstGeom prst="rect">
                <a:avLst/>
              </a:prstGeom>
              <a:blipFill rotWithShape="0">
                <a:blip r:embed="rId4"/>
                <a:stretch>
                  <a:fillRect l="-278" t="-101316" b="-1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628352" y="4453510"/>
                <a:ext cx="3887283" cy="464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func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i="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352" y="4453510"/>
                <a:ext cx="3887283" cy="464999"/>
              </a:xfrm>
              <a:prstGeom prst="rect">
                <a:avLst/>
              </a:prstGeom>
              <a:blipFill rotWithShape="0">
                <a:blip r:embed="rId5"/>
                <a:stretch>
                  <a:fillRect l="-784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103368" y="5460974"/>
                <a:ext cx="4937249" cy="703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func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ℱ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i="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368" y="5460974"/>
                <a:ext cx="4937249" cy="703462"/>
              </a:xfrm>
              <a:prstGeom prst="rect">
                <a:avLst/>
              </a:prstGeom>
              <a:blipFill rotWithShape="0">
                <a:blip r:embed="rId6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1081" t="51190" r="34324" b="40811"/>
          <a:stretch/>
        </p:blipFill>
        <p:spPr>
          <a:xfrm>
            <a:off x="1159391" y="1906880"/>
            <a:ext cx="7174987" cy="764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1352" t="21351" r="34730" b="75919"/>
          <a:stretch/>
        </p:blipFill>
        <p:spPr>
          <a:xfrm>
            <a:off x="1149179" y="1670227"/>
            <a:ext cx="7174988" cy="290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013" y="277406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0" dirty="0" smtClean="0">
                <a:solidFill>
                  <a:srgbClr val="FF0000"/>
                </a:solidFill>
              </a:rPr>
              <a:t>A</a:t>
            </a:r>
            <a:endParaRPr lang="en-US" i="0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013" y="385348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0" dirty="0" smtClean="0">
                <a:solidFill>
                  <a:srgbClr val="FF0000"/>
                </a:solidFill>
              </a:rPr>
              <a:t>B</a:t>
            </a:r>
            <a:endParaRPr lang="en-US" i="0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7801" y="50042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0" smtClean="0">
                <a:solidFill>
                  <a:srgbClr val="FF0000"/>
                </a:solidFill>
              </a:rPr>
              <a:t>C</a:t>
            </a:r>
            <a:endParaRPr lang="en-US" i="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7739" y="2217037"/>
            <a:ext cx="3048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i="0" dirty="0" smtClean="0">
                <a:solidFill>
                  <a:srgbClr val="FF0000"/>
                </a:solidFill>
              </a:rPr>
              <a:t>A</a:t>
            </a:r>
            <a:endParaRPr lang="en-US" sz="1300" i="0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7951" y="2401003"/>
            <a:ext cx="3048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i="0" dirty="0" smtClean="0">
                <a:solidFill>
                  <a:srgbClr val="FF0000"/>
                </a:solidFill>
              </a:rPr>
              <a:t>B</a:t>
            </a:r>
            <a:endParaRPr lang="en-US" sz="1300" i="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739" y="1876208"/>
            <a:ext cx="3048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i="0" dirty="0" smtClean="0">
                <a:solidFill>
                  <a:srgbClr val="FF0000"/>
                </a:solidFill>
              </a:rPr>
              <a:t>C</a:t>
            </a:r>
            <a:endParaRPr lang="en-US" sz="1300" i="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7739" y="2055382"/>
            <a:ext cx="3048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i="0" dirty="0" smtClean="0">
                <a:solidFill>
                  <a:srgbClr val="FF0000"/>
                </a:solidFill>
              </a:rPr>
              <a:t>C</a:t>
            </a:r>
            <a:endParaRPr lang="en-US" sz="1300" i="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4551" y="2063503"/>
            <a:ext cx="25702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0" dirty="0" smtClean="0">
                <a:solidFill>
                  <a:srgbClr val="FF0000"/>
                </a:solidFill>
              </a:rPr>
              <a:t>VFAs found in </a:t>
            </a:r>
            <a:r>
              <a:rPr lang="en-US" i="0" dirty="0" err="1" smtClean="0">
                <a:solidFill>
                  <a:srgbClr val="FF0000"/>
                </a:solidFill>
              </a:rPr>
              <a:t>FilePath</a:t>
            </a:r>
            <a:r>
              <a:rPr lang="en-US" i="0" dirty="0" smtClean="0">
                <a:solidFill>
                  <a:srgbClr val="FF0000"/>
                </a:solidFill>
              </a:rPr>
              <a:t>!</a:t>
            </a:r>
            <a:endParaRPr lang="en-US" i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62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85800" y="1042882"/>
            <a:ext cx="8238460" cy="4953000"/>
          </a:xfrm>
        </p:spPr>
        <p:txBody>
          <a:bodyPr/>
          <a:lstStyle/>
          <a:p>
            <a:r>
              <a:rPr lang="en-US" sz="2200" dirty="0" smtClean="0"/>
              <a:t>VFAs:</a:t>
            </a:r>
            <a:r>
              <a:rPr lang="en-US" sz="2400" dirty="0"/>
              <a:t> </a:t>
            </a:r>
            <a:r>
              <a:rPr lang="en-US" sz="2200" dirty="0" smtClean="0"/>
              <a:t>Five algorithms </a:t>
            </a:r>
            <a:r>
              <a:rPr lang="en-US" sz="2200" dirty="0"/>
              <a:t>available for </a:t>
            </a:r>
            <a:r>
              <a:rPr lang="en-US" sz="2200" dirty="0" smtClean="0"/>
              <a:t>fitting different VFA types</a:t>
            </a:r>
          </a:p>
          <a:p>
            <a:r>
              <a:rPr lang="en-US" sz="1800" dirty="0" smtClean="0"/>
              <a:t>Linear model (linear in the parameters) for pre-decision states</a:t>
            </a:r>
          </a:p>
          <a:p>
            <a:pPr lvl="1"/>
            <a:r>
              <a:rPr lang="en-US" sz="1400" dirty="0" smtClean="0"/>
              <a:t>Backward ADP algorithm that fits a linear model to sampled pre-decision states</a:t>
            </a:r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Lookup table for post-decision states</a:t>
            </a:r>
          </a:p>
          <a:p>
            <a:pPr lvl="1"/>
            <a:r>
              <a:rPr lang="en-US" sz="1400" dirty="0" smtClean="0"/>
              <a:t>Solve Full MDP, store post-decision state values in lookup table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r>
              <a:rPr lang="en-US" sz="1400" dirty="0"/>
              <a:t>Backward ADP algorithm that </a:t>
            </a:r>
            <a:r>
              <a:rPr lang="en-US" sz="1400" dirty="0" smtClean="0"/>
              <a:t>fits approximate lookup table values for post-decision </a:t>
            </a:r>
            <a:r>
              <a:rPr lang="en-US" sz="1400" dirty="0"/>
              <a:t>states</a:t>
            </a:r>
          </a:p>
          <a:p>
            <a:pPr lvl="1"/>
            <a:endParaRPr lang="en-US" sz="1400" dirty="0" smtClean="0"/>
          </a:p>
          <a:p>
            <a:endParaRPr lang="en-US" sz="1800" dirty="0" smtClean="0"/>
          </a:p>
          <a:p>
            <a:r>
              <a:rPr lang="en-US" sz="1800" dirty="0" smtClean="0"/>
              <a:t>Linear </a:t>
            </a:r>
            <a:r>
              <a:rPr lang="en-US" sz="1800" dirty="0"/>
              <a:t>model (linear in the parameters) for </a:t>
            </a:r>
            <a:r>
              <a:rPr lang="en-US" sz="1800" dirty="0" smtClean="0"/>
              <a:t>post-decision states</a:t>
            </a:r>
          </a:p>
          <a:p>
            <a:pPr lvl="1"/>
            <a:r>
              <a:rPr lang="en-US" sz="1400" dirty="0" smtClean="0"/>
              <a:t>Forward ADP algorithm, Approximate Policy Iteration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Backward ADP algorithm that fits a linear model to sample post-decision states</a:t>
            </a:r>
            <a:endParaRPr lang="en-US" sz="1400" dirty="0"/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 smtClean="0"/>
          </a:p>
          <a:p>
            <a:pPr marL="742950" lvl="2" indent="-342900">
              <a:buSzPct val="80000"/>
              <a:buBlip>
                <a:blip r:embed="rId3"/>
              </a:buBlip>
            </a:pPr>
            <a:endParaRPr lang="en-US" sz="1800" dirty="0"/>
          </a:p>
          <a:p>
            <a:endParaRPr lang="en-US" sz="2200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784" t="28270" r="39325" b="70000"/>
          <a:stretch/>
        </p:blipFill>
        <p:spPr>
          <a:xfrm>
            <a:off x="1521409" y="2096368"/>
            <a:ext cx="6428577" cy="219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514" t="57083" r="39189" b="41460"/>
          <a:stretch/>
        </p:blipFill>
        <p:spPr>
          <a:xfrm>
            <a:off x="1484337" y="2369493"/>
            <a:ext cx="6502719" cy="150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3784" t="28270" r="39325" b="70000"/>
          <a:stretch/>
        </p:blipFill>
        <p:spPr>
          <a:xfrm>
            <a:off x="1521409" y="3319061"/>
            <a:ext cx="6428577" cy="2192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514" t="54921" r="39189" b="42916"/>
          <a:stretch/>
        </p:blipFill>
        <p:spPr>
          <a:xfrm>
            <a:off x="1484337" y="3555178"/>
            <a:ext cx="6502719" cy="2231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3784" t="28270" r="39325" b="70000"/>
          <a:stretch/>
        </p:blipFill>
        <p:spPr>
          <a:xfrm>
            <a:off x="1521409" y="4175626"/>
            <a:ext cx="6428577" cy="2192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3514" t="58250" r="39189" b="39423"/>
          <a:stretch/>
        </p:blipFill>
        <p:spPr>
          <a:xfrm>
            <a:off x="1484336" y="4399297"/>
            <a:ext cx="6502719" cy="2400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784" t="28270" r="39325" b="70000"/>
          <a:stretch/>
        </p:blipFill>
        <p:spPr>
          <a:xfrm>
            <a:off x="1521409" y="5314256"/>
            <a:ext cx="6428577" cy="2192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3514" t="60226" r="39189" b="37939"/>
          <a:stretch/>
        </p:blipFill>
        <p:spPr>
          <a:xfrm>
            <a:off x="1484336" y="6356691"/>
            <a:ext cx="6502719" cy="18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3784" t="28270" r="39325" b="70000"/>
          <a:stretch/>
        </p:blipFill>
        <p:spPr>
          <a:xfrm>
            <a:off x="1521409" y="6101139"/>
            <a:ext cx="6428577" cy="2192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3514" t="62456" r="39189" b="36091"/>
          <a:stretch/>
        </p:blipFill>
        <p:spPr>
          <a:xfrm>
            <a:off x="1484335" y="5533457"/>
            <a:ext cx="6502719" cy="1499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108827" y="2661064"/>
            <a:ext cx="26768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0" dirty="0" smtClean="0">
                <a:solidFill>
                  <a:srgbClr val="FF0000"/>
                </a:solidFill>
              </a:rPr>
              <a:t>VFAs written to </a:t>
            </a:r>
            <a:r>
              <a:rPr lang="en-US" i="0" dirty="0" err="1" smtClean="0">
                <a:solidFill>
                  <a:srgbClr val="FF0000"/>
                </a:solidFill>
              </a:rPr>
              <a:t>FilePath</a:t>
            </a:r>
            <a:r>
              <a:rPr lang="en-US" i="0" dirty="0" smtClean="0">
                <a:solidFill>
                  <a:srgbClr val="FF0000"/>
                </a:solidFill>
              </a:rPr>
              <a:t>!</a:t>
            </a:r>
            <a:endParaRPr lang="en-US" i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1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All policies tested over a common set of sample paths for exogenous information. Results are output to a text file.</a:t>
            </a:r>
          </a:p>
          <a:p>
            <a:r>
              <a:rPr lang="en-US" sz="2000" dirty="0" smtClean="0"/>
              <a:t>Custom plotting commands entered in Excel file, plotting nodes or decisions on average (0) or for each sample path (1) for each policy; rewards earned by each policy at each time step also plotted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351" r="24460" b="37568"/>
          <a:stretch/>
        </p:blipFill>
        <p:spPr>
          <a:xfrm>
            <a:off x="685800" y="3125229"/>
            <a:ext cx="8346989" cy="330028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40957" y="6301945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13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90" t="26757" r="18243" b="59400"/>
          <a:stretch/>
        </p:blipFill>
        <p:spPr>
          <a:xfrm>
            <a:off x="685800" y="1782437"/>
            <a:ext cx="8143203" cy="11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3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90" t="26757" r="18243" b="59400"/>
          <a:stretch/>
        </p:blipFill>
        <p:spPr>
          <a:xfrm>
            <a:off x="685800" y="1782437"/>
            <a:ext cx="8143203" cy="1106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981458" y="3422549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240957" y="2212211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90" t="26757" r="18243" b="59400"/>
          <a:stretch/>
        </p:blipFill>
        <p:spPr>
          <a:xfrm>
            <a:off x="685800" y="1782437"/>
            <a:ext cx="8143203" cy="1106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981459" y="5376039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92543" y="5456578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578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981458" y="3422549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240957" y="2357553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90" t="26757" r="18243" b="59400"/>
          <a:stretch/>
        </p:blipFill>
        <p:spPr>
          <a:xfrm>
            <a:off x="685800" y="1782437"/>
            <a:ext cx="8143203" cy="1106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981459" y="5376039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92543" y="5456578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578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/>
          <p:cNvSpPr/>
          <p:nvPr/>
        </p:nvSpPr>
        <p:spPr>
          <a:xfrm>
            <a:off x="3593041" y="4444306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81458" y="3422549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532773" y="4448817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817"/>
                <a:ext cx="1880062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240957" y="2505484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90" t="26757" r="18243" b="59400"/>
          <a:stretch/>
        </p:blipFill>
        <p:spPr>
          <a:xfrm>
            <a:off x="685800" y="1782437"/>
            <a:ext cx="8143203" cy="1106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981459" y="5376039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92543" y="5456578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578"/>
                <a:ext cx="1650074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314073" y="4483097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3097"/>
                <a:ext cx="152954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/>
          <p:cNvSpPr/>
          <p:nvPr/>
        </p:nvSpPr>
        <p:spPr>
          <a:xfrm>
            <a:off x="3593041" y="4444306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54499" y="4348032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81458" y="3422549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532773" y="4448817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817"/>
                <a:ext cx="188006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240957" y="2644699"/>
            <a:ext cx="444843" cy="12356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5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Variables: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Wind Energy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4" y="3462373"/>
                <a:ext cx="1529542" cy="646331"/>
              </a:xfrm>
              <a:prstGeom prst="rect">
                <a:avLst/>
              </a:prstGeom>
              <a:blipFill rotWithShape="0">
                <a:blip r:embed="rId2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981459" y="5376039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92543" y="5456578"/>
                <a:ext cx="1650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rid G,</a:t>
                </a:r>
                <a:endParaRPr lang="en-US" dirty="0"/>
              </a:p>
              <a:p>
                <a:pPr algn="ctr"/>
                <a:r>
                  <a:rPr lang="en-US" dirty="0"/>
                  <a:t>with LMP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3" y="5456578"/>
                <a:ext cx="165007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314073" y="4483097"/>
                <a:ext cx="1529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Load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073" y="4483097"/>
                <a:ext cx="1529542" cy="646331"/>
              </a:xfrm>
              <a:prstGeom prst="rect">
                <a:avLst/>
              </a:prstGeom>
              <a:blipFill rotWithShape="0">
                <a:blip r:embed="rId4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/>
          <p:cNvSpPr/>
          <p:nvPr/>
        </p:nvSpPr>
        <p:spPr>
          <a:xfrm>
            <a:off x="3593041" y="4444306"/>
            <a:ext cx="1759526" cy="72391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54499" y="4348032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81458" y="3422549"/>
            <a:ext cx="1770611" cy="8478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532773" y="4448817"/>
                <a:ext cx="1880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Energy in Storage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773" y="4448817"/>
                <a:ext cx="1880062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273" r="-194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9190" t="40965" r="18243" b="50198"/>
          <a:stretch/>
        </p:blipFill>
        <p:spPr>
          <a:xfrm>
            <a:off x="685800" y="1867220"/>
            <a:ext cx="8143203" cy="827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9190" t="26757" r="18243" b="71334"/>
          <a:stretch/>
        </p:blipFill>
        <p:spPr>
          <a:xfrm>
            <a:off x="685799" y="1692481"/>
            <a:ext cx="8143203" cy="1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7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V 411 11 Intro and overview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E5"/>
      </a:hlink>
      <a:folHlink>
        <a:srgbClr val="B2B2B2"/>
      </a:folHlink>
    </a:clrScheme>
    <a:fontScheme name="CIV 411 11 Intro and overview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chemeClr val="tx1"/>
          </a:solidFill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i="0" dirty="0" smtClean="0"/>
        </a:defPPr>
      </a:lstStyle>
    </a:txDef>
  </a:objectDefaults>
  <a:extraClrSchemeLst>
    <a:extraClrScheme>
      <a:clrScheme name="CIV 411 11 Intro and overvi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V 411 11 Intro and overvi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V 411 11 Intro and overvi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V 411 11 Intro and overvi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V 411 11 Intro and overvi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V 411 11 Intro and overvi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V 411 11 Intro and overvi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C:\My Documents\Coursework\CIV 411 Lectures\CIV 411 11 Intro and overview.ppt</Template>
  <TotalTime>71542</TotalTime>
  <Pages>28</Pages>
  <Words>2828</Words>
  <Application>Microsoft Macintosh PowerPoint</Application>
  <PresentationFormat>On-screen Show (4:3)</PresentationFormat>
  <Paragraphs>383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Cambria Math</vt:lpstr>
      <vt:lpstr>Times New Roman</vt:lpstr>
      <vt:lpstr>CIV 411 11 Intro and overview</vt:lpstr>
      <vt:lpstr>PowerPoint Presentation</vt:lpstr>
      <vt:lpstr>Energy Storage Problem Example</vt:lpstr>
      <vt:lpstr>Example Input File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Defining the Problem</vt:lpstr>
      <vt:lpstr>Policies</vt:lpstr>
      <vt:lpstr>Policies</vt:lpstr>
      <vt:lpstr>Policies</vt:lpstr>
      <vt:lpstr>Policies</vt:lpstr>
      <vt:lpstr>Policies</vt:lpstr>
      <vt:lpstr>Policies</vt:lpstr>
      <vt:lpstr>Policies</vt:lpstr>
      <vt:lpstr>Policies</vt:lpstr>
      <vt:lpstr>Policies</vt:lpstr>
      <vt:lpstr>Policies</vt:lpstr>
      <vt:lpstr>Policies</vt:lpstr>
      <vt:lpstr>Policies</vt:lpstr>
      <vt:lpstr>Policies</vt:lpstr>
      <vt:lpstr>Policy Comparison</vt:lpstr>
    </vt:vector>
  </TitlesOfParts>
  <Company>Dell Computer Corporation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languages</dc:title>
  <dc:creator>Warren B. Powell</dc:creator>
  <cp:lastModifiedBy>Microsoft Office User</cp:lastModifiedBy>
  <cp:revision>1668</cp:revision>
  <cp:lastPrinted>1998-09-10T17:07:02Z</cp:lastPrinted>
  <dcterms:created xsi:type="dcterms:W3CDTF">1999-09-07T20:53:13Z</dcterms:created>
  <dcterms:modified xsi:type="dcterms:W3CDTF">2017-12-10T00:46:12Z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4</vt:i4>
  </property>
  <property fmtid="{D5CDD505-2E9C-101B-9397-08002B2CF9AE}" pid="21" name="OutputDir">
    <vt:lpwstr>C:\My documents\Web pages\castle_web_page\Powerpoint</vt:lpwstr>
  </property>
</Properties>
</file>